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</p:sldIdLst>
  <p:sldSz cy="5143500" cx="9144000"/>
  <p:notesSz cx="6858000" cy="9144000"/>
  <p:embeddedFontLst>
    <p:embeddedFont>
      <p:font typeface="Ubuntu Light"/>
      <p:regular r:id="rId43"/>
      <p:bold r:id="rId44"/>
      <p:italic r:id="rId45"/>
      <p:boldItalic r:id="rId46"/>
    </p:embeddedFont>
    <p:embeddedFont>
      <p:font typeface="Ubuntu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1" roundtripDataSignature="AMtx7mgGyzXwxWxcJdVftSI3HQpURauYo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font" Target="fonts/UbuntuLight-bold.fntdata"/><Relationship Id="rId43" Type="http://schemas.openxmlformats.org/officeDocument/2006/relationships/font" Target="fonts/UbuntuLight-regular.fntdata"/><Relationship Id="rId46" Type="http://schemas.openxmlformats.org/officeDocument/2006/relationships/font" Target="fonts/UbuntuLight-boldItalic.fntdata"/><Relationship Id="rId45" Type="http://schemas.openxmlformats.org/officeDocument/2006/relationships/font" Target="fonts/UbuntuLight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Ubuntu-bold.fntdata"/><Relationship Id="rId47" Type="http://schemas.openxmlformats.org/officeDocument/2006/relationships/font" Target="fonts/Ubuntu-regular.fntdata"/><Relationship Id="rId49" Type="http://schemas.openxmlformats.org/officeDocument/2006/relationships/font" Target="fonts/Ubuntu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customschemas.google.com/relationships/presentationmetadata" Target="metadata"/><Relationship Id="rId50" Type="http://schemas.openxmlformats.org/officeDocument/2006/relationships/font" Target="fonts/Ubuntu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4.png>
</file>

<file path=ppt/media/image15.png>
</file>

<file path=ppt/media/image1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a57aae7100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7" name="Google Shape;97;g2a57aae7100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a57aae7100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2a57aae7100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a57aae7100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2a57aae7100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a57aae7100_0_3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2a57aae7100_0_3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a57aae710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2a57aae710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a57aae710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g2a57aae710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a57aae7100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g2a57aae7100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a57aae7100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g2a57aae7100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a57aae7100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g2a57aae710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a57aae7100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2a57aae7100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a57aae7100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5" name="Google Shape;165;g2a57aae7100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a57aae7100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2a57aae7100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a57aae7100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2a57aae7100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a57aae7100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6" name="Google Shape;186;g2a57aae7100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a57aae7100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2a57aae7100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a57aae7100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g2a57aae7100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a57aae7100_0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7" name="Google Shape;207;g2a57aae7100_0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a57aae7100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4" name="Google Shape;214;g2a57aae7100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a57aae7100_0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2a57aae7100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a57aae7100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g2a57aae7100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204a4d80d02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g204a4d80d02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a57aae7100_0_2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g2a57aae7100_0_2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a57aae7100_0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2" name="Google Shape;242;g2a57aae7100_0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a57aae7100_0_2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9" name="Google Shape;249;g2a57aae7100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a57aae7100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2a57aae7100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a57aae7100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g2a57aae7100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a57aae7100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g2a57aae7100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a57aae7100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g2a57aae7100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2a57aae7100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2a57aae7100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a57aae7100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g2a57aae7100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a36c24c2bd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g2a36c24c2bd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04a4d80d0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g204a4d80d0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a36c24c2b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" name="Google Shape;69;g2a36c24c2b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a57aae710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2a57aae710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a57aae7100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3" name="Google Shape;83;g2a57aae7100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a57aae710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2a57aae710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1E174C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/>
          <p:nvPr/>
        </p:nvSpPr>
        <p:spPr>
          <a:xfrm>
            <a:off x="3166275" y="719150"/>
            <a:ext cx="21495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PT" sz="2000" u="none" cap="none" strike="noStrike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rPr>
              <a:t>#formador</a:t>
            </a:r>
            <a:endParaRPr b="0" i="0" sz="2000" u="none" cap="none" strike="noStrike">
              <a:solidFill>
                <a:schemeClr val="lt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cxnSp>
        <p:nvCxnSpPr>
          <p:cNvPr id="11" name="Google Shape;11;p6"/>
          <p:cNvCxnSpPr/>
          <p:nvPr/>
        </p:nvCxnSpPr>
        <p:spPr>
          <a:xfrm>
            <a:off x="2647950" y="852500"/>
            <a:ext cx="0" cy="2910000"/>
          </a:xfrm>
          <a:prstGeom prst="straightConnector1">
            <a:avLst/>
          </a:prstGeom>
          <a:noFill/>
          <a:ln cap="flat" cmpd="sng" w="19050">
            <a:solidFill>
              <a:srgbClr val="2CE4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6"/>
          <p:cNvSpPr txBox="1"/>
          <p:nvPr/>
        </p:nvSpPr>
        <p:spPr>
          <a:xfrm>
            <a:off x="3166275" y="2100275"/>
            <a:ext cx="2149500" cy="5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PT" sz="2000" u="none" cap="none" strike="noStrike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rPr>
              <a:t>#módulo</a:t>
            </a:r>
            <a:endParaRPr b="0" i="0" sz="2000" u="none" cap="none" strike="noStrike">
              <a:solidFill>
                <a:schemeClr val="lt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  <p:sp>
        <p:nvSpPr>
          <p:cNvPr id="13" name="Google Shape;13;p6"/>
          <p:cNvSpPr/>
          <p:nvPr/>
        </p:nvSpPr>
        <p:spPr>
          <a:xfrm>
            <a:off x="0" y="4857750"/>
            <a:ext cx="9144000" cy="285900"/>
          </a:xfrm>
          <a:prstGeom prst="rect">
            <a:avLst/>
          </a:prstGeom>
          <a:solidFill>
            <a:srgbClr val="FF00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6"/>
          <p:cNvSpPr txBox="1"/>
          <p:nvPr>
            <p:ph type="title"/>
          </p:nvPr>
        </p:nvSpPr>
        <p:spPr>
          <a:xfrm>
            <a:off x="3200400" y="1188075"/>
            <a:ext cx="536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Ubuntu"/>
              <a:buNone/>
              <a:defRPr b="1" i="1" sz="29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6"/>
          <p:cNvSpPr txBox="1"/>
          <p:nvPr>
            <p:ph idx="2" type="title"/>
          </p:nvPr>
        </p:nvSpPr>
        <p:spPr>
          <a:xfrm>
            <a:off x="3166275" y="2533850"/>
            <a:ext cx="536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Ubuntu"/>
              <a:buNone/>
              <a:defRPr b="1" i="1" sz="42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6" name="Google Shape;16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08918" y="852500"/>
            <a:ext cx="880025" cy="205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de secção">
  <p:cSld name="TITLE_1">
    <p:bg>
      <p:bgPr>
        <a:solidFill>
          <a:srgbClr val="1E174C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Google Shape;18;p7"/>
          <p:cNvCxnSpPr/>
          <p:nvPr/>
        </p:nvCxnSpPr>
        <p:spPr>
          <a:xfrm>
            <a:off x="2647950" y="852500"/>
            <a:ext cx="0" cy="2910000"/>
          </a:xfrm>
          <a:prstGeom prst="straightConnector1">
            <a:avLst/>
          </a:prstGeom>
          <a:noFill/>
          <a:ln cap="flat" cmpd="sng" w="19050">
            <a:solidFill>
              <a:srgbClr val="2CE4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7"/>
          <p:cNvSpPr/>
          <p:nvPr/>
        </p:nvSpPr>
        <p:spPr>
          <a:xfrm>
            <a:off x="0" y="4857750"/>
            <a:ext cx="9144000" cy="285900"/>
          </a:xfrm>
          <a:prstGeom prst="rect">
            <a:avLst/>
          </a:prstGeom>
          <a:solidFill>
            <a:srgbClr val="FF00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7"/>
          <p:cNvSpPr txBox="1"/>
          <p:nvPr>
            <p:ph type="title"/>
          </p:nvPr>
        </p:nvSpPr>
        <p:spPr>
          <a:xfrm>
            <a:off x="3105150" y="1403438"/>
            <a:ext cx="4533900" cy="11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Ubuntu"/>
              <a:buNone/>
              <a:defRPr b="1" i="1" sz="290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7"/>
          <p:cNvSpPr txBox="1"/>
          <p:nvPr>
            <p:ph idx="1" type="subTitle"/>
          </p:nvPr>
        </p:nvSpPr>
        <p:spPr>
          <a:xfrm>
            <a:off x="3105150" y="2578813"/>
            <a:ext cx="3924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Ubuntu Light"/>
              <a:buNone/>
              <a:defRPr sz="2000">
                <a:solidFill>
                  <a:schemeClr val="lt1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2" name="Google Shape;22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908918" y="852500"/>
            <a:ext cx="880025" cy="205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/>
          <p:nvPr/>
        </p:nvSpPr>
        <p:spPr>
          <a:xfrm>
            <a:off x="0" y="-150"/>
            <a:ext cx="828600" cy="5143500"/>
          </a:xfrm>
          <a:prstGeom prst="rect">
            <a:avLst/>
          </a:prstGeom>
          <a:solidFill>
            <a:srgbClr val="1E174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8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2200"/>
              <a:buFont typeface="Ubuntu"/>
              <a:buNone/>
              <a:defRPr b="1" i="1" sz="2200">
                <a:solidFill>
                  <a:srgbClr val="1E174C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2800"/>
              <a:buNone/>
              <a:defRPr>
                <a:solidFill>
                  <a:srgbClr val="1E174C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2800"/>
              <a:buNone/>
              <a:defRPr>
                <a:solidFill>
                  <a:srgbClr val="1E174C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2800"/>
              <a:buNone/>
              <a:defRPr>
                <a:solidFill>
                  <a:srgbClr val="1E174C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2800"/>
              <a:buNone/>
              <a:defRPr>
                <a:solidFill>
                  <a:srgbClr val="1E174C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2800"/>
              <a:buNone/>
              <a:defRPr>
                <a:solidFill>
                  <a:srgbClr val="1E174C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2800"/>
              <a:buNone/>
              <a:defRPr>
                <a:solidFill>
                  <a:srgbClr val="1E174C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2800"/>
              <a:buNone/>
              <a:defRPr>
                <a:solidFill>
                  <a:srgbClr val="1E174C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2800"/>
              <a:buNone/>
              <a:defRPr>
                <a:solidFill>
                  <a:srgbClr val="1E174C"/>
                </a:solidFill>
              </a:defRPr>
            </a:lvl9pPr>
          </a:lstStyle>
          <a:p/>
        </p:txBody>
      </p:sp>
      <p:sp>
        <p:nvSpPr>
          <p:cNvPr id="26" name="Google Shape;26;p8"/>
          <p:cNvSpPr/>
          <p:nvPr/>
        </p:nvSpPr>
        <p:spPr>
          <a:xfrm rot="-5400000">
            <a:off x="-1681200" y="2500200"/>
            <a:ext cx="5153100" cy="133500"/>
          </a:xfrm>
          <a:prstGeom prst="rect">
            <a:avLst/>
          </a:prstGeom>
          <a:solidFill>
            <a:srgbClr val="FF00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7" name="Google Shape;27;p8"/>
          <p:cNvCxnSpPr/>
          <p:nvPr/>
        </p:nvCxnSpPr>
        <p:spPr>
          <a:xfrm>
            <a:off x="1857375" y="1378200"/>
            <a:ext cx="2200200" cy="0"/>
          </a:xfrm>
          <a:prstGeom prst="straightConnector1">
            <a:avLst/>
          </a:prstGeom>
          <a:noFill/>
          <a:ln cap="flat" cmpd="sng" w="19050">
            <a:solidFill>
              <a:srgbClr val="2CE4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" name="Google Shape;28;p8"/>
          <p:cNvSpPr txBox="1"/>
          <p:nvPr>
            <p:ph idx="1" type="body"/>
          </p:nvPr>
        </p:nvSpPr>
        <p:spPr>
          <a:xfrm>
            <a:off x="1781175" y="1663950"/>
            <a:ext cx="5229300" cy="25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1300"/>
              <a:buFont typeface="Ubuntu Light"/>
              <a:buChar char="●"/>
              <a:defRPr sz="1300">
                <a:solidFill>
                  <a:srgbClr val="1E174C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2921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1000"/>
              <a:buFont typeface="Ubuntu Light"/>
              <a:buChar char="○"/>
              <a:defRPr sz="1000">
                <a:solidFill>
                  <a:srgbClr val="1E174C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2921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1000"/>
              <a:buFont typeface="Ubuntu Light"/>
              <a:buChar char="■"/>
              <a:defRPr sz="1000">
                <a:solidFill>
                  <a:srgbClr val="1E174C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2921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1000"/>
              <a:buFont typeface="Ubuntu Light"/>
              <a:buChar char="●"/>
              <a:defRPr sz="1000">
                <a:solidFill>
                  <a:srgbClr val="1E174C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2921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1000"/>
              <a:buFont typeface="Ubuntu Light"/>
              <a:buChar char="○"/>
              <a:defRPr sz="1000">
                <a:solidFill>
                  <a:srgbClr val="1E174C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2921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1000"/>
              <a:buFont typeface="Ubuntu Light"/>
              <a:buChar char="■"/>
              <a:defRPr sz="1000">
                <a:solidFill>
                  <a:srgbClr val="1E174C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21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1000"/>
              <a:buFont typeface="Ubuntu Light"/>
              <a:buChar char="●"/>
              <a:defRPr sz="1000">
                <a:solidFill>
                  <a:srgbClr val="1E174C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21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1000"/>
              <a:buFont typeface="Ubuntu Light"/>
              <a:buChar char="○"/>
              <a:defRPr sz="1000">
                <a:solidFill>
                  <a:srgbClr val="1E174C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74C"/>
              </a:buClr>
              <a:buSzPts val="1000"/>
              <a:buFont typeface="Ubuntu Light"/>
              <a:buChar char="■"/>
              <a:defRPr sz="1000">
                <a:solidFill>
                  <a:srgbClr val="1E174C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29" name="Google Shape;29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30" name="Google Shape;3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82834" y="182300"/>
            <a:ext cx="462925" cy="108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0" y="-150"/>
            <a:ext cx="828600" cy="5143500"/>
          </a:xfrm>
          <a:prstGeom prst="rect">
            <a:avLst/>
          </a:prstGeom>
          <a:solidFill>
            <a:srgbClr val="1E174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9"/>
          <p:cNvSpPr/>
          <p:nvPr/>
        </p:nvSpPr>
        <p:spPr>
          <a:xfrm rot="-5400000">
            <a:off x="-1681200" y="2500200"/>
            <a:ext cx="5153100" cy="133500"/>
          </a:xfrm>
          <a:prstGeom prst="rect">
            <a:avLst/>
          </a:prstGeom>
          <a:solidFill>
            <a:srgbClr val="FF00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9"/>
          <p:cNvSpPr/>
          <p:nvPr>
            <p:ph idx="2" type="pic"/>
          </p:nvPr>
        </p:nvSpPr>
        <p:spPr>
          <a:xfrm>
            <a:off x="1519900" y="559200"/>
            <a:ext cx="7138200" cy="4015500"/>
          </a:xfrm>
          <a:prstGeom prst="rect">
            <a:avLst/>
          </a:prstGeom>
          <a:noFill/>
          <a:ln>
            <a:noFill/>
          </a:ln>
        </p:spPr>
      </p:sp>
      <p:sp>
        <p:nvSpPr>
          <p:cNvPr id="35" name="Google Shape;3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999999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36" name="Google Shape;36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82834" y="182300"/>
            <a:ext cx="462925" cy="108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8.png"/><Relationship Id="rId4" Type="http://schemas.openxmlformats.org/officeDocument/2006/relationships/hyperlink" Target="https://color.adobe.com/create/color-contrast-analyzer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74C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>
            <p:ph type="title"/>
          </p:nvPr>
        </p:nvSpPr>
        <p:spPr>
          <a:xfrm>
            <a:off x="3200400" y="1188075"/>
            <a:ext cx="53625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PT"/>
              <a:t>Filipe Vaz Carlos</a:t>
            </a:r>
            <a:endParaRPr/>
          </a:p>
        </p:txBody>
      </p:sp>
      <p:sp>
        <p:nvSpPr>
          <p:cNvPr id="42" name="Google Shape;42;p1"/>
          <p:cNvSpPr txBox="1"/>
          <p:nvPr>
            <p:ph idx="2" type="title"/>
          </p:nvPr>
        </p:nvSpPr>
        <p:spPr>
          <a:xfrm>
            <a:off x="3166275" y="2610050"/>
            <a:ext cx="4958700" cy="13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pt-PT"/>
              <a:t>UX | UI Foundations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a57aae7100_0_297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Processo de desenvolvimento</a:t>
            </a:r>
            <a:endParaRPr/>
          </a:p>
        </p:txBody>
      </p:sp>
      <p:sp>
        <p:nvSpPr>
          <p:cNvPr id="100" name="Google Shape;100;g2a57aae7100_0_29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descr="Digital Product Development Process - Attn: Founders &amp; Product Owners" id="101" name="Google Shape;101;g2a57aae7100_0_2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03924" y="1789275"/>
            <a:ext cx="4560774" cy="305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a57aae7100_0_46"/>
          <p:cNvSpPr txBox="1"/>
          <p:nvPr>
            <p:ph type="title"/>
          </p:nvPr>
        </p:nvSpPr>
        <p:spPr>
          <a:xfrm>
            <a:off x="3105150" y="1403438"/>
            <a:ext cx="4533900" cy="11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pt-PT"/>
              <a:t>UX: Processo de design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a57aae7100_0_50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UX: Processo de design</a:t>
            </a:r>
            <a:endParaRPr/>
          </a:p>
        </p:txBody>
      </p:sp>
      <p:sp>
        <p:nvSpPr>
          <p:cNvPr id="112" name="Google Shape;112;g2a57aae7100_0_50"/>
          <p:cNvSpPr txBox="1"/>
          <p:nvPr>
            <p:ph idx="1" type="body"/>
          </p:nvPr>
        </p:nvSpPr>
        <p:spPr>
          <a:xfrm>
            <a:off x="1781175" y="1663950"/>
            <a:ext cx="67707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Produtos digitais bem projetadas oferecem muito mais do que apenas estética.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Atraem utilizadores e ajudam as pessoas a entender o produto, a empresa ou a marca por meio de uma variedade de indicadores, abrangendo recursos visuais, texto e interações.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Isso significa que cada elemento do produto digital necessita de encontrar um objetivo definido.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Durante este processo existem várias etapas para ajudar na otimização desse objetivo.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13" name="Google Shape;113;g2a57aae7100_0_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a57aae7100_0_311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UX: Processo de design</a:t>
            </a:r>
            <a:endParaRPr/>
          </a:p>
        </p:txBody>
      </p:sp>
      <p:sp>
        <p:nvSpPr>
          <p:cNvPr id="119" name="Google Shape;119;g2a57aae7100_0_3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120" name="Google Shape;120;g2a57aae7100_0_3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87149" y="1963700"/>
            <a:ext cx="5532851" cy="258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a57aae7100_0_57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Identificação dos objectivos</a:t>
            </a:r>
            <a:endParaRPr/>
          </a:p>
        </p:txBody>
      </p:sp>
      <p:sp>
        <p:nvSpPr>
          <p:cNvPr id="126" name="Google Shape;126;g2a57aae7100_0_57"/>
          <p:cNvSpPr txBox="1"/>
          <p:nvPr>
            <p:ph idx="1" type="body"/>
          </p:nvPr>
        </p:nvSpPr>
        <p:spPr>
          <a:xfrm>
            <a:off x="1781175" y="1663950"/>
            <a:ext cx="67707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Nesta fase inicial, é necessário identificar os objetivos do produto digital, geralmente em colaboração com o cliente.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Esta é a parte mais importante de qualquer processo de desenvolvimento. Se as questões não forem adequadamente clarificadas, o projeto pode se desenvolver na direção errada.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As questões a explorar nesta fase do processo de design e desenvolvimento do produto digital incluem: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27" name="Google Shape;127;g2a57aae7100_0_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a57aae7100_0_64"/>
          <p:cNvSpPr txBox="1"/>
          <p:nvPr>
            <p:ph type="title"/>
          </p:nvPr>
        </p:nvSpPr>
        <p:spPr>
          <a:xfrm>
            <a:off x="1781175" y="415850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Identificação dos objectivos</a:t>
            </a:r>
            <a:endParaRPr/>
          </a:p>
        </p:txBody>
      </p:sp>
      <p:sp>
        <p:nvSpPr>
          <p:cNvPr id="133" name="Google Shape;133;g2a57aae7100_0_64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Quem são os utilizadores?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O que 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espectável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?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O objetivo principal é informar, vender, etc?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Quais são os pain points/wins?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Necessita transmitir claramente a mensagem uma marca ou faz parte de uma estratégia mais ampla?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Quais os concorrentes, e se existirem, deve o produto digital ser inspirado/diferente dos concorrentes? Existem benchmarks?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34" name="Google Shape;134;g2a57aae7100_0_6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57aae7100_0_71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Identificação dos objectivos</a:t>
            </a:r>
            <a:endParaRPr/>
          </a:p>
        </p:txBody>
      </p:sp>
      <p:sp>
        <p:nvSpPr>
          <p:cNvPr id="140" name="Google Shape;140;g2a57aae7100_0_71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Como é medido o sucesso na óptica do utilizador?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Quais são as restrições e limitações?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Quais as preferências dos utilizadores?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Qual a relação de familiaridade dos utilizadores com a tecnologia ou produtos semelhantes?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141" name="Google Shape;141;g2a57aae7100_0_7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a57aae7100_0_77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Pesquisa e análise</a:t>
            </a:r>
            <a:endParaRPr/>
          </a:p>
        </p:txBody>
      </p:sp>
      <p:sp>
        <p:nvSpPr>
          <p:cNvPr id="147" name="Google Shape;147;g2a57aae7100_0_7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48" name="Google Shape;148;g2a57aae7100_0_77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- Entrevistas Qualitativas: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Realizar entrevistas diretas com os utilizadores para explorar suas experiências, objetivos e desafios de uma maneira aberta e detalhada.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- Pesquisas Quantitativas: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Recolher dados através de questionários estruturados, oferecendo insights numéricos sobre padrões e preferências.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</a:t>
            </a: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Observação direta: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 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Observar diretamente o comportamento do utilizador no contexto real, permitindo a identificação de padrões e dificuldades.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a57aae7100_0_89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Pesquisa e análise</a:t>
            </a:r>
            <a:endParaRPr/>
          </a:p>
        </p:txBody>
      </p:sp>
      <p:sp>
        <p:nvSpPr>
          <p:cNvPr id="154" name="Google Shape;154;g2a57aae7100_0_8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55" name="Google Shape;155;g2a57aae7100_0_89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- Análise Competitiva: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Examinar produtos ou serviços similares no mercado identificando estratégias bem-sucedidas e áreas de melhoria.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- Mapas de Empatia: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Criar mapas visuais para compreender profundamente as emoções, motivações e pensamentos dos utilizadores durante a interação com o produto.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</a:t>
            </a: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User journeys: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 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Mapear as diferentes etapas que o utilizador percorre ao interagir com o produto, identificando pontos críticos e oportunidades de melhoria.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a57aae7100_0_105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Pesquisa e análise</a:t>
            </a:r>
            <a:endParaRPr/>
          </a:p>
        </p:txBody>
      </p:sp>
      <p:sp>
        <p:nvSpPr>
          <p:cNvPr id="161" name="Google Shape;161;g2a57aae7100_0_1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62" name="Google Shape;162;g2a57aae7100_0_105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- A/B testing: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Realizar testes controlados com diferentes variantes de design para entender como pequenas alterações afetam o comportamento e as preferências dos utilizadores.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- Mapas de Empatia: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Criar mapas visuais para compreender profundamente as emoções, motivações e pensamentos dos utilizadores durante a interação com o produto.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</a:t>
            </a: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Avaliação Heurística: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 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Aplicar princípios heurísticos para avaliar a usabilidade do design, identificando possíveis problemas de interação.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"/>
          <p:cNvSpPr txBox="1"/>
          <p:nvPr>
            <p:ph type="title"/>
          </p:nvPr>
        </p:nvSpPr>
        <p:spPr>
          <a:xfrm>
            <a:off x="3105150" y="1403438"/>
            <a:ext cx="4533900" cy="11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pt-PT"/>
              <a:t>UX/UI - User interface e User Experience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a57aae7100_0_305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Pesquisa e análise</a:t>
            </a:r>
            <a:endParaRPr/>
          </a:p>
        </p:txBody>
      </p:sp>
      <p:sp>
        <p:nvSpPr>
          <p:cNvPr id="168" name="Google Shape;168;g2a57aae7100_0_3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69" name="Google Shape;169;g2a57aae7100_0_305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</a:t>
            </a: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Análise de Dados Analíticos: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Utilizar dados quantitativos, como taxas de conversão e padrões de uso, para compreender o desempenho do produto e identificar áreas de melhoria.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</a:t>
            </a: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Prototipagem Rápida: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Desenvolver protótipos low-fidelity para validar ideias rapidamente e obter feedback inicial dos utilizadores.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</a:t>
            </a:r>
            <a:r>
              <a:rPr b="1" lang="pt-PT" sz="1400">
                <a:latin typeface="Ubuntu"/>
                <a:ea typeface="Ubuntu"/>
                <a:cs typeface="Ubuntu"/>
                <a:sym typeface="Ubuntu"/>
              </a:rPr>
              <a:t>Workshops: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Sessões de brainstorming e workshops para envolvendo a equipa na identificação de objetivos e desafios.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a57aae7100_0_116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Arquitetura de informação</a:t>
            </a:r>
            <a:endParaRPr/>
          </a:p>
        </p:txBody>
      </p:sp>
      <p:sp>
        <p:nvSpPr>
          <p:cNvPr id="175" name="Google Shape;175;g2a57aae7100_0_1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76" name="Google Shape;176;g2a57aae7100_0_116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A Arquitetura de Informação é essencial para criar uma base sólida para o desenvolvimento do UX, pois influencia diretamente a maneira como os utilizadores interagem e compreendem as informações apresentadas num sistema digital.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Refere-se ao processo de planeamento, organização e estruturação das informações num sistema digital para otimizar a usabilidade e a compreensão por parte dos utilizadores.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Visa criar uma estrutura que facilite a recuperação eficiente de informações, promove uma navegação intuitiva e contribui para uma experiência geral positiva do utilizador.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a57aae7100_0_131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Sitemap</a:t>
            </a:r>
            <a:endParaRPr/>
          </a:p>
        </p:txBody>
      </p:sp>
      <p:sp>
        <p:nvSpPr>
          <p:cNvPr id="182" name="Google Shape;182;g2a57aae7100_0_1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183" name="Google Shape;183;g2a57aae7100_0_131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Refere-se a um mapa visual ou estrutura hierárquica que representa a organização de páginas no produto digital.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Serve como uma ferramenta de planeamento e comunicação, exibindo a estrutura global do produto digital e a relação entre diferentes páginas ou seções.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O sitemap é uma representação gráfica que ajuda a equipe de design, desenvolvimento e stakeholders a entender a arquitetura do produto digital antes do processo de criação e implementação.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a57aae7100_0_139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Sitemap</a:t>
            </a:r>
            <a:endParaRPr/>
          </a:p>
        </p:txBody>
      </p:sp>
      <p:sp>
        <p:nvSpPr>
          <p:cNvPr id="189" name="Google Shape;189;g2a57aae7100_0_1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descr="Sitemap template - Ayoa Templates" id="190" name="Google Shape;190;g2a57aae7100_0_139"/>
          <p:cNvPicPr preferRelativeResize="0"/>
          <p:nvPr/>
        </p:nvPicPr>
        <p:blipFill rotWithShape="1">
          <a:blip r:embed="rId3">
            <a:alphaModFix/>
          </a:blip>
          <a:srcRect b="0" l="0" r="1690" t="0"/>
          <a:stretch/>
        </p:blipFill>
        <p:spPr>
          <a:xfrm>
            <a:off x="2242175" y="1744425"/>
            <a:ext cx="5637350" cy="322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a57aae7100_0_154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Sitemap</a:t>
            </a:r>
            <a:endParaRPr/>
          </a:p>
        </p:txBody>
      </p:sp>
      <p:sp>
        <p:nvSpPr>
          <p:cNvPr id="196" name="Google Shape;196;g2a57aae7100_0_15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197" name="Google Shape;197;g2a57aae7100_0_1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1175" y="1602625"/>
            <a:ext cx="5069426" cy="337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a57aae7100_0_162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Sitemap</a:t>
            </a:r>
            <a:endParaRPr/>
          </a:p>
        </p:txBody>
      </p:sp>
      <p:sp>
        <p:nvSpPr>
          <p:cNvPr id="203" name="Google Shape;203;g2a57aae7100_0_1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204" name="Google Shape;204;g2a57aae7100_0_162"/>
          <p:cNvPicPr preferRelativeResize="0"/>
          <p:nvPr/>
        </p:nvPicPr>
        <p:blipFill rotWithShape="1">
          <a:blip r:embed="rId3">
            <a:alphaModFix/>
          </a:blip>
          <a:srcRect b="21591" l="5628" r="31472" t="17136"/>
          <a:stretch/>
        </p:blipFill>
        <p:spPr>
          <a:xfrm>
            <a:off x="2545025" y="1590000"/>
            <a:ext cx="4424850" cy="323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a57aae7100_0_170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Low-fidelity Wireframing</a:t>
            </a:r>
            <a:endParaRPr/>
          </a:p>
        </p:txBody>
      </p:sp>
      <p:sp>
        <p:nvSpPr>
          <p:cNvPr id="210" name="Google Shape;210;g2a57aae7100_0_17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211" name="Google Shape;211;g2a57aae7100_0_170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Refere-se à criação de representações visuais simples e esquemáticas de um interface, utilizando elementos básicos e sem detalhes gráficos refinados.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São uma ferramenta valiosa nas fases iniciais do design, permitindo os designers comuniquem rapidamente conceitos e estruturas sem investir tempo significativo em detalhes visuais ou estilísticos.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Os wireframes podem ajudar a identificar possíveis desafios e lacunas no sitemap.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Ao adotar a abordagem de low-fidelity wireframing, existe a flexibilidade de testar ideias rapidamente, explorar diferentes abordagens de design e validar conceitos antes de se comprometerem com detalhes visuais mais elaborados.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a57aae7100_0_180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Low-fidelity Wireframing</a:t>
            </a:r>
            <a:endParaRPr/>
          </a:p>
        </p:txBody>
      </p:sp>
      <p:sp>
        <p:nvSpPr>
          <p:cNvPr id="217" name="Google Shape;217;g2a57aae7100_0_18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218" name="Google Shape;218;g2a57aae7100_0_18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69225" y="1557275"/>
            <a:ext cx="5670151" cy="34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2a57aae7100_0_194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Low-fidelity Wireframing</a:t>
            </a:r>
            <a:endParaRPr/>
          </a:p>
        </p:txBody>
      </p:sp>
      <p:sp>
        <p:nvSpPr>
          <p:cNvPr id="224" name="Google Shape;224;g2a57aae7100_0_19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225" name="Google Shape;225;g2a57aae7100_0_19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14275" y="1740075"/>
            <a:ext cx="6087950" cy="319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a57aae7100_0_202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Usabilidade e acessibilidade</a:t>
            </a:r>
            <a:endParaRPr/>
          </a:p>
        </p:txBody>
      </p:sp>
      <p:sp>
        <p:nvSpPr>
          <p:cNvPr id="231" name="Google Shape;231;g2a57aae7100_0_20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232" name="Google Shape;232;g2a57aae7100_0_202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Usabilidade e acessibilidade são duas partes muito importantes no processo de UX que compartilham alguns princípios comuns, mas também apresentam algumas diferenças importantes.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É comum que se confundam os dois termos ou os usem de forma intercambiável.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Embora haja muitas sobreposições nas práticas recomendadas que são incentivadas para usabilidade e acessibilidade, existem áreas em que elas também divergem.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04a4d80d02_0_23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Objectivos da sessão</a:t>
            </a:r>
            <a:endParaRPr/>
          </a:p>
        </p:txBody>
      </p:sp>
      <p:sp>
        <p:nvSpPr>
          <p:cNvPr id="53" name="Google Shape;53;g204a4d80d02_0_23"/>
          <p:cNvSpPr txBox="1"/>
          <p:nvPr>
            <p:ph idx="1" type="body"/>
          </p:nvPr>
        </p:nvSpPr>
        <p:spPr>
          <a:xfrm>
            <a:off x="1781175" y="1663950"/>
            <a:ext cx="6691200" cy="25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AutoNum type="arabicPeriod"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Metodologia e fluxo de trabalho num projeto: Processo de desenvolvimento;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Ubuntu"/>
              <a:buAutoNum type="arabicPeriod"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UX: Processo de design;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54" name="Google Shape;54;g204a4d80d02_0_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a57aae7100_0_209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Usabilidade</a:t>
            </a:r>
            <a:endParaRPr/>
          </a:p>
        </p:txBody>
      </p:sp>
      <p:sp>
        <p:nvSpPr>
          <p:cNvPr id="238" name="Google Shape;238;g2a57aae7100_0_20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239" name="Google Shape;239;g2a57aae7100_0_209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Quando falamos sobre usabilidade, estamos nos concentrando em como o interface é  fácil de navegar e utilizar para o utilizador final.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Os omponentes chave de qualidade para garantir a usabilidade: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solidFill>
                  <a:srgbClr val="FF007F"/>
                </a:solidFill>
                <a:latin typeface="Ubuntu"/>
                <a:ea typeface="Ubuntu"/>
                <a:cs typeface="Ubuntu"/>
                <a:sym typeface="Ubuntu"/>
              </a:rPr>
              <a:t>Eficiência: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 Permite que os utilizadores realizem tarefas rapidamente depois de se familiarizar com o produto digital sem excesso de cliques ou etapas complicadas.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solidFill>
                  <a:srgbClr val="FF007F"/>
                </a:solidFill>
                <a:latin typeface="Ubuntu"/>
                <a:ea typeface="Ubuntu"/>
                <a:cs typeface="Ubuntu"/>
                <a:sym typeface="Ubuntu"/>
              </a:rPr>
              <a:t>Aprendizagem: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 Permite que os novos utilizadores compreendam rapidamente como utilizar funcionalidades básicas.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>
                <a:solidFill>
                  <a:srgbClr val="FF007F"/>
                </a:solidFill>
                <a:latin typeface="Ubuntu"/>
                <a:ea typeface="Ubuntu"/>
                <a:cs typeface="Ubuntu"/>
                <a:sym typeface="Ubuntu"/>
              </a:rPr>
              <a:t>Memorabilidade: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 Garante que os utilizadores sejam capazes de restabelecer a proficiência após um período de tempo sem utilizar o produto digital.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a57aae7100_0_221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Usabilidade</a:t>
            </a:r>
            <a:endParaRPr/>
          </a:p>
        </p:txBody>
      </p:sp>
      <p:sp>
        <p:nvSpPr>
          <p:cNvPr id="245" name="Google Shape;245;g2a57aae7100_0_2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246" name="Google Shape;246;g2a57aae7100_0_221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solidFill>
                  <a:srgbClr val="FF007F"/>
                </a:solidFill>
                <a:latin typeface="Ubuntu"/>
                <a:ea typeface="Ubuntu"/>
                <a:cs typeface="Ubuntu"/>
                <a:sym typeface="Ubuntu"/>
              </a:rPr>
              <a:t>Erro e recuperação: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 Deve minimizar erros do utilizador, fornecer mensagens claras e soluções quando ocorrerem erros.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solidFill>
                  <a:srgbClr val="FF007F"/>
                </a:solidFill>
                <a:latin typeface="Ubuntu"/>
                <a:ea typeface="Ubuntu"/>
                <a:cs typeface="Ubuntu"/>
                <a:sym typeface="Ubuntu"/>
              </a:rPr>
              <a:t>Satisfação: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 Deve oferecer ao utilizador satisfação ao interagir com o produto digital considerando os aspectos emocionais e subjetivos.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solidFill>
                  <a:srgbClr val="FF007F"/>
                </a:solidFill>
                <a:latin typeface="Ubuntu"/>
                <a:ea typeface="Ubuntu"/>
                <a:cs typeface="Ubuntu"/>
                <a:sym typeface="Ubuntu"/>
              </a:rPr>
              <a:t>Navegação intuitiva: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 A estrutura de navegação deve ser lógica e intuitiva, permitindo que os utilizadores encontrem facilmente o que procuram.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solidFill>
                  <a:srgbClr val="FF007F"/>
                </a:solidFill>
                <a:latin typeface="Ubuntu"/>
                <a:ea typeface="Ubuntu"/>
                <a:cs typeface="Ubuntu"/>
                <a:sym typeface="Ubuntu"/>
              </a:rPr>
              <a:t>Consistência: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 Manter consistência na apresentação de elementos, rótulos e ações para que os utilizadores possam prever o comportamento do produto digital.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solidFill>
                  <a:srgbClr val="FF007F"/>
                </a:solidFill>
                <a:latin typeface="Ubuntu"/>
                <a:ea typeface="Ubuntu"/>
                <a:cs typeface="Ubuntu"/>
                <a:sym typeface="Ubuntu"/>
              </a:rPr>
              <a:t>Responsive design:</a:t>
            </a: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 Adaptar o produto digital para diferentes dispositivos e viewports, garantindo uma experiência consistente.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a57aae7100_0_235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Acessibilidade</a:t>
            </a:r>
            <a:endParaRPr/>
          </a:p>
        </p:txBody>
      </p:sp>
      <p:sp>
        <p:nvSpPr>
          <p:cNvPr id="252" name="Google Shape;252;g2a57aae7100_0_2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253" name="Google Shape;253;g2a57aae7100_0_235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Essencialmente, a acessibilidade refere-se garantia que a todos os utilizadores, independentemente das suas habilidades, tenham uma experiência eficaz, inclusiva e equitativa.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Alguns dos pontos importantes a ter em consideração: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Contraste de cor;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Legendas e alternativas a texto;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Ordem lógica do conteúdo;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Utilização do teclado para navegação;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a57aae7100_0_244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Acessibilidade</a:t>
            </a:r>
            <a:endParaRPr/>
          </a:p>
        </p:txBody>
      </p:sp>
      <p:sp>
        <p:nvSpPr>
          <p:cNvPr id="259" name="Google Shape;259;g2a57aae7100_0_2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260" name="Google Shape;260;g2a57aae7100_0_244"/>
          <p:cNvSpPr txBox="1"/>
          <p:nvPr>
            <p:ph idx="1" type="body"/>
          </p:nvPr>
        </p:nvSpPr>
        <p:spPr>
          <a:xfrm>
            <a:off x="1781175" y="1663950"/>
            <a:ext cx="71370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Proporção e estilo de fonte ajustável;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Indicação de Focus visível;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Navegação simplificada;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Tempo adequado à interatividade;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Formulários acessíveis;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a57aae7100_0_251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Acessibilidade</a:t>
            </a:r>
            <a:endParaRPr/>
          </a:p>
        </p:txBody>
      </p:sp>
      <p:sp>
        <p:nvSpPr>
          <p:cNvPr id="266" name="Google Shape;266;g2a57aae7100_0_2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descr="Dos and don'ts on designing for accessibility - Accessibility in government" id="267" name="Google Shape;267;g2a57aae7100_0_251"/>
          <p:cNvPicPr preferRelativeResize="0"/>
          <p:nvPr/>
        </p:nvPicPr>
        <p:blipFill rotWithShape="1">
          <a:blip r:embed="rId3">
            <a:alphaModFix/>
          </a:blip>
          <a:srcRect b="50194" l="0" r="0" t="0"/>
          <a:stretch/>
        </p:blipFill>
        <p:spPr>
          <a:xfrm>
            <a:off x="1864900" y="1616400"/>
            <a:ext cx="6834949" cy="306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a57aae7100_0_258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Acessibilidade</a:t>
            </a:r>
            <a:endParaRPr/>
          </a:p>
        </p:txBody>
      </p:sp>
      <p:sp>
        <p:nvSpPr>
          <p:cNvPr id="273" name="Google Shape;273;g2a57aae7100_0_2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descr="Dos and don'ts on designing for accessibility - Accessibility in government" id="274" name="Google Shape;274;g2a57aae7100_0_258"/>
          <p:cNvPicPr preferRelativeResize="0"/>
          <p:nvPr/>
        </p:nvPicPr>
        <p:blipFill rotWithShape="1">
          <a:blip r:embed="rId3">
            <a:alphaModFix/>
          </a:blip>
          <a:srcRect b="0" l="0" r="0" t="50194"/>
          <a:stretch/>
        </p:blipFill>
        <p:spPr>
          <a:xfrm>
            <a:off x="1864900" y="1616400"/>
            <a:ext cx="6834949" cy="306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a57aae7100_0_265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Acessibilidade</a:t>
            </a:r>
            <a:endParaRPr/>
          </a:p>
        </p:txBody>
      </p:sp>
      <p:sp>
        <p:nvSpPr>
          <p:cNvPr id="280" name="Google Shape;280;g2a57aae7100_0_26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281" name="Google Shape;281;g2a57aae7100_0_2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0875" y="1977075"/>
            <a:ext cx="3068099" cy="2672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g2a57aae7100_0_2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622350" y="2333525"/>
            <a:ext cx="2934751" cy="132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a57aae7100_0_275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Acessibilidade</a:t>
            </a:r>
            <a:endParaRPr/>
          </a:p>
        </p:txBody>
      </p:sp>
      <p:sp>
        <p:nvSpPr>
          <p:cNvPr id="288" name="Google Shape;288;g2a57aae7100_0_2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pic>
        <p:nvPicPr>
          <p:cNvPr id="289" name="Google Shape;289;g2a57aae7100_0_2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48100" y="3043250"/>
            <a:ext cx="2711824" cy="17454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g2a57aae7100_0_275"/>
          <p:cNvSpPr txBox="1"/>
          <p:nvPr/>
        </p:nvSpPr>
        <p:spPr>
          <a:xfrm>
            <a:off x="4837350" y="4235425"/>
            <a:ext cx="36351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80"/>
              <a:buFont typeface="Arial"/>
              <a:buNone/>
            </a:pPr>
            <a:r>
              <a:rPr b="0" i="0" lang="pt-PT" sz="1080" u="sng" cap="none" strike="noStrike">
                <a:solidFill>
                  <a:srgbClr val="FF007F"/>
                </a:solidFill>
                <a:latin typeface="Ubuntu"/>
                <a:ea typeface="Ubuntu"/>
                <a:cs typeface="Ubuntu"/>
                <a:sym typeface="Ubuntu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https://color.adobe.com/create/color-contrast-analyzer</a:t>
            </a:r>
            <a:endParaRPr b="0" i="0" sz="1080" u="none" cap="none" strike="noStrike">
              <a:solidFill>
                <a:srgbClr val="FF007F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291" name="Google Shape;291;g2a57aae7100_0_275"/>
          <p:cNvSpPr txBox="1"/>
          <p:nvPr/>
        </p:nvSpPr>
        <p:spPr>
          <a:xfrm>
            <a:off x="1781175" y="1663950"/>
            <a:ext cx="4335300" cy="11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rgbClr val="1E174C"/>
                </a:solidFill>
                <a:latin typeface="Ubuntu"/>
                <a:ea typeface="Ubuntu"/>
                <a:cs typeface="Ubuntu"/>
                <a:sym typeface="Ubuntu"/>
              </a:rPr>
              <a:t>Os três níveis de conformidade são:</a:t>
            </a:r>
            <a:endParaRPr b="0" i="0" sz="1400" u="none" cap="none" strike="noStrike">
              <a:solidFill>
                <a:srgbClr val="1E174C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PT" sz="1400" u="none" cap="none" strike="noStrike">
                <a:solidFill>
                  <a:srgbClr val="1E174C"/>
                </a:solidFill>
                <a:latin typeface="Ubuntu"/>
                <a:ea typeface="Ubuntu"/>
                <a:cs typeface="Ubuntu"/>
                <a:sym typeface="Ubuntu"/>
              </a:rPr>
              <a:t>A: Nível mínimo de acessibilidade. </a:t>
            </a:r>
            <a:br>
              <a:rPr b="0" i="0" lang="pt-PT" sz="1400" u="none" cap="none" strike="noStrike">
                <a:solidFill>
                  <a:srgbClr val="1E174C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b="0" i="0" lang="pt-PT" sz="1400" u="none" cap="none" strike="noStrike">
                <a:solidFill>
                  <a:srgbClr val="1E174C"/>
                </a:solidFill>
                <a:latin typeface="Ubuntu"/>
                <a:ea typeface="Ubuntu"/>
                <a:cs typeface="Ubuntu"/>
                <a:sym typeface="Ubuntu"/>
              </a:rPr>
              <a:t>AA: Tudo no nível A + requisitos adicionais.</a:t>
            </a:r>
            <a:br>
              <a:rPr b="0" i="0" lang="pt-PT" sz="1400" u="none" cap="none" strike="noStrike">
                <a:solidFill>
                  <a:srgbClr val="1E174C"/>
                </a:solidFill>
                <a:latin typeface="Ubuntu"/>
                <a:ea typeface="Ubuntu"/>
                <a:cs typeface="Ubuntu"/>
                <a:sym typeface="Ubuntu"/>
              </a:rPr>
            </a:br>
            <a:r>
              <a:rPr b="0" i="0" lang="pt-PT" sz="1400" u="none" cap="none" strike="noStrike">
                <a:solidFill>
                  <a:srgbClr val="1E174C"/>
                </a:solidFill>
                <a:latin typeface="Ubuntu"/>
                <a:ea typeface="Ubuntu"/>
                <a:cs typeface="Ubuntu"/>
                <a:sym typeface="Ubuntu"/>
              </a:rPr>
              <a:t>AAA: Tudo nos níveis A e AA + requisitos adicionais.</a:t>
            </a:r>
            <a:endParaRPr b="0" i="0" sz="1400" u="none" cap="none" strike="noStrike">
              <a:solidFill>
                <a:srgbClr val="1E174C"/>
              </a:solidFill>
              <a:latin typeface="Ubuntu"/>
              <a:ea typeface="Ubuntu"/>
              <a:cs typeface="Ubuntu"/>
              <a:sym typeface="Ubuntu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E174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2a57aae7100_0_28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  <p:sp>
        <p:nvSpPr>
          <p:cNvPr id="297" name="Google Shape;297;g2a57aae7100_0_282"/>
          <p:cNvSpPr txBox="1"/>
          <p:nvPr/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b="1" i="1" lang="pt-PT" sz="2200" u="none" cap="none" strike="noStrike">
                <a:solidFill>
                  <a:srgbClr val="1E174C"/>
                </a:solidFill>
                <a:latin typeface="Ubuntu"/>
                <a:ea typeface="Ubuntu"/>
                <a:cs typeface="Ubuntu"/>
                <a:sym typeface="Ubuntu"/>
              </a:rPr>
              <a:t>Acessibilidade</a:t>
            </a:r>
            <a:endParaRPr b="1" i="1" sz="2200" u="none" cap="none" strike="noStrike">
              <a:solidFill>
                <a:srgbClr val="1E174C"/>
              </a:solidFill>
              <a:latin typeface="Ubuntu"/>
              <a:ea typeface="Ubuntu"/>
              <a:cs typeface="Ubuntu"/>
              <a:sym typeface="Ubuntu"/>
            </a:endParaRPr>
          </a:p>
        </p:txBody>
      </p:sp>
      <p:pic>
        <p:nvPicPr>
          <p:cNvPr id="298" name="Google Shape;298;g2a57aae7100_0_28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81175" y="1939075"/>
            <a:ext cx="2738324" cy="264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g2a57aae7100_0_28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863826" y="1801063"/>
            <a:ext cx="2250450" cy="2921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a36c24c2bd_0_83"/>
          <p:cNvSpPr txBox="1"/>
          <p:nvPr>
            <p:ph type="title"/>
          </p:nvPr>
        </p:nvSpPr>
        <p:spPr>
          <a:xfrm>
            <a:off x="3105150" y="1403438"/>
            <a:ext cx="4533900" cy="11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900"/>
              <a:buNone/>
            </a:pPr>
            <a:r>
              <a:rPr lang="pt-PT"/>
              <a:t>Processo de desenvolvimento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04a4d80d02_0_11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Processo de desenvolvimento</a:t>
            </a:r>
            <a:endParaRPr/>
          </a:p>
        </p:txBody>
      </p:sp>
      <p:sp>
        <p:nvSpPr>
          <p:cNvPr id="65" name="Google Shape;65;g204a4d80d02_0_11"/>
          <p:cNvSpPr txBox="1"/>
          <p:nvPr>
            <p:ph idx="1" type="body"/>
          </p:nvPr>
        </p:nvSpPr>
        <p:spPr>
          <a:xfrm>
            <a:off x="1781175" y="1663950"/>
            <a:ext cx="6770700" cy="25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O processo de desenvolvimento é uma sequência de passos ou fases organizadas que são executadas para criar ou aprimorar um produto, sistema ou serviço.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O desenvolvimento pode abranger diferentes áreas, como software, hardware, produtos físicos, processos empresariais, entre outros. Aqui vamos ter uma visão geral do processo de desenvolvimento no contexto de produto digital: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66" name="Google Shape;66;g204a4d80d02_0_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a36c24c2bd_0_7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Processo de desenvolvimento</a:t>
            </a:r>
            <a:endParaRPr/>
          </a:p>
        </p:txBody>
      </p:sp>
      <p:sp>
        <p:nvSpPr>
          <p:cNvPr id="72" name="Google Shape;72;g2a36c24c2bd_0_7"/>
          <p:cNvSpPr txBox="1"/>
          <p:nvPr>
            <p:ph idx="1" type="body"/>
          </p:nvPr>
        </p:nvSpPr>
        <p:spPr>
          <a:xfrm>
            <a:off x="1781175" y="1663950"/>
            <a:ext cx="67707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Ubuntu"/>
              <a:buChar char="●"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Requisitos e planeamento: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Entender as necessidades do cliente e definir os requisitos do projeto. 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Planear a arquitetura do produto digital, considerando a experiência do utilizador, funcionalidades necessárias e a estrutura da informação.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Ubuntu"/>
              <a:buChar char="●"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Design: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Criação wireframes e protótipos para visualizar a estrutura e o layout do produto digital. 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Desenvolver o design visual, incluindo elementos gráficos, tipografia e paleta de cores, etc.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73" name="Google Shape;73;g2a36c24c2bd_0_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a57aae7100_0_20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Processo de desenvolvimento</a:t>
            </a:r>
            <a:endParaRPr/>
          </a:p>
        </p:txBody>
      </p:sp>
      <p:sp>
        <p:nvSpPr>
          <p:cNvPr id="79" name="Google Shape;79;g2a57aae7100_0_20"/>
          <p:cNvSpPr txBox="1"/>
          <p:nvPr>
            <p:ph idx="1" type="body"/>
          </p:nvPr>
        </p:nvSpPr>
        <p:spPr>
          <a:xfrm>
            <a:off x="1781175" y="1663950"/>
            <a:ext cx="67707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Ubuntu"/>
              <a:buChar char="●"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Desenvolvimento Front-end: 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Traduzir o design em código usando tecnologias como HTML, CSS e JavaScript. 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Implementar o design, garantindo o RWD para diferentes dispositivos e browsers.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Ubuntu"/>
              <a:buChar char="●"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Desenvolvimento Back-end: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Criar a lógica de negócio e funcionalidades do servidor. 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Integração da base de dados e desenvolvimento de APIs para interação com o front-end.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0" name="Google Shape;80;g2a57aae7100_0_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a57aae7100_0_28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Processo de desenvolvimento</a:t>
            </a:r>
            <a:endParaRPr/>
          </a:p>
        </p:txBody>
      </p:sp>
      <p:sp>
        <p:nvSpPr>
          <p:cNvPr id="86" name="Google Shape;86;g2a57aae7100_0_28"/>
          <p:cNvSpPr txBox="1"/>
          <p:nvPr>
            <p:ph idx="1" type="body"/>
          </p:nvPr>
        </p:nvSpPr>
        <p:spPr>
          <a:xfrm>
            <a:off x="1781175" y="1663950"/>
            <a:ext cx="67707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Ubuntu"/>
              <a:buChar char="●"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Testes: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Realizar testes de qualidade, incluindo testes de unidade, testes de integração e testes de sistema. 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Verificar a funcionalidade, desempenho, segurança e compatibilidade do produto digital.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Ubuntu"/>
              <a:buChar char="●"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Implementação (deploy):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Lançar o produto digital num ambiente de produção. 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Configurar os servidores, garantindo a escalabilidade e configurar as ferramentas de monitorização.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87" name="Google Shape;87;g2a57aae7100_0_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a57aae7100_0_36"/>
          <p:cNvSpPr txBox="1"/>
          <p:nvPr>
            <p:ph type="title"/>
          </p:nvPr>
        </p:nvSpPr>
        <p:spPr>
          <a:xfrm>
            <a:off x="1781175" y="488775"/>
            <a:ext cx="53007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</a:pPr>
            <a:r>
              <a:rPr lang="pt-PT"/>
              <a:t>Processo de desenvolvimento</a:t>
            </a:r>
            <a:endParaRPr/>
          </a:p>
        </p:txBody>
      </p:sp>
      <p:sp>
        <p:nvSpPr>
          <p:cNvPr id="93" name="Google Shape;93;g2a57aae7100_0_36"/>
          <p:cNvSpPr txBox="1"/>
          <p:nvPr>
            <p:ph idx="1" type="body"/>
          </p:nvPr>
        </p:nvSpPr>
        <p:spPr>
          <a:xfrm>
            <a:off x="1781175" y="1663950"/>
            <a:ext cx="6770700" cy="3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Ubuntu"/>
              <a:buChar char="●"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Manutenção e optimização: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Monitorar o desempenho do produto digital em produção. 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Corrigir bugs, realizar atualizações de segurança e fazer otimizações para melhorar a eficiência.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Font typeface="Ubuntu"/>
              <a:buChar char="●"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Análise e melhoria contínua: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Utilizar ferramentas de análise para compreender o comportamento do utilizador. </a:t>
            </a:r>
            <a:br>
              <a:rPr lang="pt-PT" sz="1400">
                <a:latin typeface="Ubuntu"/>
                <a:ea typeface="Ubuntu"/>
                <a:cs typeface="Ubuntu"/>
                <a:sym typeface="Ubuntu"/>
              </a:rPr>
            </a:br>
            <a:r>
              <a:rPr lang="pt-PT" sz="1400">
                <a:latin typeface="Ubuntu"/>
                <a:ea typeface="Ubuntu"/>
                <a:cs typeface="Ubuntu"/>
                <a:sym typeface="Ubuntu"/>
              </a:rPr>
              <a:t>- Implementar melhorias com base em dados analíticos e feedback do utilizador.</a:t>
            </a:r>
            <a:endParaRPr sz="1400">
              <a:latin typeface="Ubuntu"/>
              <a:ea typeface="Ubuntu"/>
              <a:cs typeface="Ubuntu"/>
              <a:sym typeface="Ubuntu"/>
            </a:endParaRPr>
          </a:p>
        </p:txBody>
      </p:sp>
      <p:sp>
        <p:nvSpPr>
          <p:cNvPr id="94" name="Google Shape;94;g2a57aae7100_0_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TIC_Algarve 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